
<file path=[Content_Types].xml><?xml version="1.0" encoding="utf-8"?>
<Types xmlns="http://schemas.openxmlformats.org/package/2006/content-types"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6" r:id="rId2"/>
    <p:sldId id="259" r:id="rId3"/>
    <p:sldId id="274" r:id="rId4"/>
    <p:sldId id="276" r:id="rId5"/>
    <p:sldId id="275" r:id="rId6"/>
    <p:sldId id="277" r:id="rId7"/>
    <p:sldId id="269" r:id="rId8"/>
    <p:sldId id="260" r:id="rId9"/>
    <p:sldId id="266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risztián Szilágyi" initials="KS" lastIdx="6" clrIdx="0">
    <p:extLst>
      <p:ext uri="{19B8F6BF-5375-455C-9EA6-DF929625EA0E}">
        <p15:presenceInfo xmlns:p15="http://schemas.microsoft.com/office/powerpoint/2012/main" userId="f4d3065cfc613e3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23" d="100"/>
          <a:sy n="123" d="100"/>
        </p:scale>
        <p:origin x="126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29A25919-0EA4-45F8-910E-255BC97985BD}" type="datetimeFigureOut">
              <a:rPr lang="hu-HU" smtClean="0"/>
              <a:t>2020. 05. 31.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AA078118-A8FC-4ACD-8821-7EFA8A6B193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0718315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áma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A25919-0EA4-45F8-910E-255BC97985BD}" type="datetimeFigureOut">
              <a:rPr lang="hu-HU" smtClean="0"/>
              <a:t>2020. 05. 31.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78118-A8FC-4ACD-8821-7EFA8A6B193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8302288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ím és képaláír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29A25919-0EA4-45F8-910E-255BC97985BD}" type="datetimeFigureOut">
              <a:rPr lang="hu-HU" smtClean="0"/>
              <a:t>2020. 05. 31.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AA078118-A8FC-4ACD-8821-7EFA8A6B193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7805827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dézet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29A25919-0EA4-45F8-910E-255BC97985BD}" type="datetimeFigureOut">
              <a:rPr lang="hu-HU" smtClean="0"/>
              <a:t>2020. 05. 31.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AA078118-A8FC-4ACD-8821-7EFA8A6B193B}" type="slidenum">
              <a:rPr lang="hu-HU" smtClean="0"/>
              <a:t>‹#›</a:t>
            </a:fld>
            <a:endParaRPr lang="hu-HU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232053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évkárty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29A25919-0EA4-45F8-910E-255BC97985BD}" type="datetimeFigureOut">
              <a:rPr lang="hu-HU" smtClean="0"/>
              <a:t>2020. 05. 31.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AA078118-A8FC-4ACD-8821-7EFA8A6B193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1491329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hasá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A25919-0EA4-45F8-910E-255BC97985BD}" type="datetimeFigureOut">
              <a:rPr lang="hu-HU" smtClean="0"/>
              <a:t>2020. 05. 31.</a:t>
            </a:fld>
            <a:endParaRPr lang="hu-H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78118-A8FC-4ACD-8821-7EFA8A6B193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4285351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éphasá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A25919-0EA4-45F8-910E-255BC97985BD}" type="datetimeFigureOut">
              <a:rPr lang="hu-HU" smtClean="0"/>
              <a:t>2020. 05. 31.</a:t>
            </a:fld>
            <a:endParaRPr lang="hu-H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78118-A8FC-4ACD-8821-7EFA8A6B193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07350328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A25919-0EA4-45F8-910E-255BC97985BD}" type="datetimeFigureOut">
              <a:rPr lang="hu-HU" smtClean="0"/>
              <a:t>2020. 05. 31.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78118-A8FC-4ACD-8821-7EFA8A6B193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5749031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29A25919-0EA4-45F8-910E-255BC97985BD}" type="datetimeFigureOut">
              <a:rPr lang="hu-HU" smtClean="0"/>
              <a:t>2020. 05. 31.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AA078118-A8FC-4ACD-8821-7EFA8A6B193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0397925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A25919-0EA4-45F8-910E-255BC97985BD}" type="datetimeFigureOut">
              <a:rPr lang="hu-HU" smtClean="0"/>
              <a:t>2020. 05. 31.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78118-A8FC-4ACD-8821-7EFA8A6B193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1774228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29A25919-0EA4-45F8-910E-255BC97985BD}" type="datetimeFigureOut">
              <a:rPr lang="hu-HU" smtClean="0"/>
              <a:t>2020. 05. 31.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AA078118-A8FC-4ACD-8821-7EFA8A6B193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5740827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A25919-0EA4-45F8-910E-255BC97985BD}" type="datetimeFigureOut">
              <a:rPr lang="hu-HU" smtClean="0"/>
              <a:t>2020. 05. 31.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78118-A8FC-4ACD-8821-7EFA8A6B193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27564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A25919-0EA4-45F8-910E-255BC97985BD}" type="datetimeFigureOut">
              <a:rPr lang="hu-HU" smtClean="0"/>
              <a:t>2020. 05. 31.</a:t>
            </a:fld>
            <a:endParaRPr lang="hu-H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78118-A8FC-4ACD-8821-7EFA8A6B193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0356401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A25919-0EA4-45F8-910E-255BC97985BD}" type="datetimeFigureOut">
              <a:rPr lang="hu-HU" smtClean="0"/>
              <a:t>2020. 05. 31.</a:t>
            </a:fld>
            <a:endParaRPr lang="hu-H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78118-A8FC-4ACD-8821-7EFA8A6B193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0149912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A25919-0EA4-45F8-910E-255BC97985BD}" type="datetimeFigureOut">
              <a:rPr lang="hu-HU" smtClean="0"/>
              <a:t>2020. 05. 31.</a:t>
            </a:fld>
            <a:endParaRPr lang="hu-H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78118-A8FC-4ACD-8821-7EFA8A6B193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7740809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A25919-0EA4-45F8-910E-255BC97985BD}" type="datetimeFigureOut">
              <a:rPr lang="hu-HU" smtClean="0"/>
              <a:t>2020. 05. 31.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78118-A8FC-4ACD-8821-7EFA8A6B193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8943327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A25919-0EA4-45F8-910E-255BC97985BD}" type="datetimeFigureOut">
              <a:rPr lang="hu-HU" smtClean="0"/>
              <a:t>2020. 05. 31.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78118-A8FC-4ACD-8821-7EFA8A6B193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7413323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1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A25919-0EA4-45F8-910E-255BC97985BD}" type="datetimeFigureOut">
              <a:rPr lang="hu-HU" smtClean="0"/>
              <a:t>2020. 05. 31.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078118-A8FC-4ACD-8821-7EFA8A6B193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97449137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7" Type="http://schemas.openxmlformats.org/officeDocument/2006/relationships/image" Target="../media/image3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3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slideLayout" Target="../slideLayouts/slideLayout10.xml"/><Relationship Id="rId7" Type="http://schemas.openxmlformats.org/officeDocument/2006/relationships/image" Target="../media/image12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3000"/>
                <a:shade val="98000"/>
                <a:satMod val="150000"/>
                <a:lumMod val="102000"/>
              </a:schemeClr>
            </a:gs>
            <a:gs pos="50000">
              <a:schemeClr val="bg2">
                <a:tint val="98000"/>
                <a:shade val="90000"/>
                <a:satMod val="130000"/>
                <a:lumMod val="103000"/>
              </a:schemeClr>
            </a:gs>
            <a:gs pos="100000">
              <a:schemeClr val="bg2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50496C6C-A85F-426B-9ED1-3444166CE4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FD0839EA-2952-42C7-821E-CE56099597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2484" y="821265"/>
            <a:ext cx="6098705" cy="5222117"/>
          </a:xfrm>
        </p:spPr>
        <p:txBody>
          <a:bodyPr anchor="ctr">
            <a:normAutofit/>
          </a:bodyPr>
          <a:lstStyle/>
          <a:p>
            <a:pPr algn="r"/>
            <a:r>
              <a:rPr lang="hu-HU" sz="4400" dirty="0"/>
              <a:t>autonóm </a:t>
            </a:r>
            <a:br>
              <a:rPr lang="hu-HU" sz="4400" dirty="0"/>
            </a:br>
            <a:r>
              <a:rPr lang="hu-HU" sz="4400" dirty="0"/>
              <a:t>jármű </a:t>
            </a:r>
            <a:br>
              <a:rPr lang="hu-HU" sz="4400" dirty="0"/>
            </a:br>
            <a:r>
              <a:rPr lang="hu-HU" sz="4400" dirty="0"/>
              <a:t>fejlesztése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D0EF22F-5D3C-4240-8C32-1B20803E5A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397108" y="1923563"/>
            <a:ext cx="0" cy="301752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728160CC-169E-42B9-922A-7FC40F475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750"/>
          <a:stretch/>
        </p:blipFill>
        <p:spPr>
          <a:xfrm rot="16200000">
            <a:off x="7521575" y="2187575"/>
            <a:ext cx="6858000" cy="2482850"/>
          </a:xfrm>
          <a:prstGeom prst="rect">
            <a:avLst/>
          </a:prstGeom>
        </p:spPr>
      </p:pic>
      <p:sp>
        <p:nvSpPr>
          <p:cNvPr id="3" name="Alcím 2">
            <a:extLst>
              <a:ext uri="{FF2B5EF4-FFF2-40B4-BE49-F238E27FC236}">
                <a16:creationId xmlns:a16="http://schemas.microsoft.com/office/drawing/2014/main" id="{2B469439-84BE-4952-9632-3839339DFD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03028" y="821265"/>
            <a:ext cx="3265713" cy="5222117"/>
          </a:xfrm>
        </p:spPr>
        <p:txBody>
          <a:bodyPr anchor="ctr">
            <a:normAutofit/>
          </a:bodyPr>
          <a:lstStyle/>
          <a:p>
            <a:r>
              <a:rPr lang="hu-HU" sz="2400" dirty="0"/>
              <a:t>Önvezető szimulátor fejlesztése megerősítéses tanulással</a:t>
            </a:r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BB588BE4-004D-42F2-BF8E-ACE6561B81CF}"/>
              </a:ext>
            </a:extLst>
          </p:cNvPr>
          <p:cNvSpPr txBox="1"/>
          <p:nvPr/>
        </p:nvSpPr>
        <p:spPr>
          <a:xfrm>
            <a:off x="0" y="5387319"/>
            <a:ext cx="468269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Szilágyi Krisztián Gergely</a:t>
            </a:r>
          </a:p>
          <a:p>
            <a:r>
              <a:rPr lang="en-US" dirty="0" err="1"/>
              <a:t>Irányítástechnika</a:t>
            </a:r>
            <a:r>
              <a:rPr lang="en-US" dirty="0"/>
              <a:t> </a:t>
            </a:r>
            <a:r>
              <a:rPr lang="en-US" dirty="0" err="1"/>
              <a:t>és</a:t>
            </a:r>
            <a:r>
              <a:rPr lang="en-US" dirty="0"/>
              <a:t> </a:t>
            </a:r>
            <a:r>
              <a:rPr lang="en-US" dirty="0" err="1"/>
              <a:t>Informatika</a:t>
            </a:r>
            <a:r>
              <a:rPr lang="en-US" dirty="0"/>
              <a:t> </a:t>
            </a:r>
            <a:r>
              <a:rPr lang="en-US" dirty="0" err="1"/>
              <a:t>Tanszék</a:t>
            </a:r>
            <a:r>
              <a:rPr lang="en-US" dirty="0"/>
              <a:t> </a:t>
            </a:r>
            <a:endParaRPr lang="hu-HU" dirty="0"/>
          </a:p>
          <a:p>
            <a:r>
              <a:rPr lang="hu-HU" dirty="0"/>
              <a:t>Önálló laboratórium 1</a:t>
            </a:r>
          </a:p>
          <a:p>
            <a:r>
              <a:rPr lang="hu-HU" dirty="0"/>
              <a:t>Konzulens: </a:t>
            </a:r>
            <a:r>
              <a:rPr lang="hu-HU" dirty="0" err="1"/>
              <a:t>Szemenyei</a:t>
            </a:r>
            <a:r>
              <a:rPr lang="hu-HU" dirty="0"/>
              <a:t> Márton</a:t>
            </a:r>
          </a:p>
          <a:p>
            <a:r>
              <a:rPr lang="hu-HU" dirty="0"/>
              <a:t>2020</a:t>
            </a:r>
          </a:p>
        </p:txBody>
      </p:sp>
      <p:pic>
        <p:nvPicPr>
          <p:cNvPr id="11" name="Hang 10">
            <a:hlinkClick r:id="" action="ppaction://media"/>
            <a:extLst>
              <a:ext uri="{FF2B5EF4-FFF2-40B4-BE49-F238E27FC236}">
                <a16:creationId xmlns:a16="http://schemas.microsoft.com/office/drawing/2014/main" id="{8865052F-B749-4888-B8FC-06F70DD29B5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9728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49215"/>
    </mc:Choice>
    <mc:Fallback>
      <p:transition spd="slow" advTm="492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ounded Rectangle 14">
            <a:extLst>
              <a:ext uri="{FF2B5EF4-FFF2-40B4-BE49-F238E27FC236}">
                <a16:creationId xmlns:a16="http://schemas.microsoft.com/office/drawing/2014/main" id="{934B872D-6FE9-472A-9E92-342E41DA7C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6008" y="0"/>
            <a:ext cx="7555992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88DEBA6-2ED2-4FED-8AAB-2F855348DD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36008" cy="6858000"/>
          </a:xfrm>
          <a:prstGeom prst="rect">
            <a:avLst/>
          </a:prstGeom>
          <a:ln>
            <a:noFill/>
          </a:ln>
          <a:effectLst>
            <a:outerShdw blurRad="635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4A79062D-5825-422A-AB4B-866D2D0F08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69222"/>
          <a:stretch/>
        </p:blipFill>
        <p:spPr>
          <a:xfrm>
            <a:off x="-1" y="4667250"/>
            <a:ext cx="4629151" cy="2190750"/>
          </a:xfrm>
          <a:prstGeom prst="rect">
            <a:avLst/>
          </a:prstGeom>
        </p:spPr>
      </p:pic>
      <p:sp>
        <p:nvSpPr>
          <p:cNvPr id="16" name="Tartalom helye 2">
            <a:extLst>
              <a:ext uri="{FF2B5EF4-FFF2-40B4-BE49-F238E27FC236}">
                <a16:creationId xmlns:a16="http://schemas.microsoft.com/office/drawing/2014/main" id="{94BBFAE6-9E6F-40F8-83B7-9630A25A48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4722" y="804334"/>
            <a:ext cx="6271477" cy="5249333"/>
          </a:xfrm>
        </p:spPr>
        <p:txBody>
          <a:bodyPr anchor="ctr">
            <a:normAutofit/>
          </a:bodyPr>
          <a:lstStyle/>
          <a:p>
            <a:endParaRPr lang="hu-HU" dirty="0">
              <a:solidFill>
                <a:schemeClr val="tx2"/>
              </a:solidFill>
            </a:endParaRPr>
          </a:p>
          <a:p>
            <a:endParaRPr lang="hu-HU" dirty="0">
              <a:solidFill>
                <a:schemeClr val="tx2"/>
              </a:solidFill>
            </a:endParaRPr>
          </a:p>
          <a:p>
            <a:endParaRPr lang="hu-HU" dirty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hu-HU" dirty="0">
              <a:solidFill>
                <a:schemeClr val="tx2"/>
              </a:solidFill>
            </a:endParaRPr>
          </a:p>
          <a:p>
            <a:r>
              <a:rPr lang="hu-HU" dirty="0" err="1">
                <a:solidFill>
                  <a:schemeClr val="tx2"/>
                </a:solidFill>
              </a:rPr>
              <a:t>SubprocVecEnv</a:t>
            </a:r>
            <a:endParaRPr lang="hu-HU" dirty="0">
              <a:solidFill>
                <a:schemeClr val="tx2"/>
              </a:solidFill>
            </a:endParaRPr>
          </a:p>
          <a:p>
            <a:r>
              <a:rPr lang="hu-HU" dirty="0">
                <a:solidFill>
                  <a:schemeClr val="tx2"/>
                </a:solidFill>
              </a:rPr>
              <a:t>Multi-head </a:t>
            </a:r>
            <a:r>
              <a:rPr lang="hu-HU" dirty="0" err="1">
                <a:solidFill>
                  <a:schemeClr val="tx2"/>
                </a:solidFill>
              </a:rPr>
              <a:t>Attention</a:t>
            </a:r>
            <a:endParaRPr lang="hu-HU" dirty="0">
              <a:solidFill>
                <a:schemeClr val="tx2"/>
              </a:solidFill>
            </a:endParaRPr>
          </a:p>
          <a:p>
            <a:r>
              <a:rPr lang="hu-HU" dirty="0">
                <a:solidFill>
                  <a:schemeClr val="tx2"/>
                </a:solidFill>
              </a:rPr>
              <a:t>A2C </a:t>
            </a:r>
            <a:r>
              <a:rPr lang="hu-HU" dirty="0" err="1">
                <a:solidFill>
                  <a:schemeClr val="tx2"/>
                </a:solidFill>
              </a:rPr>
              <a:t>neural</a:t>
            </a:r>
            <a:r>
              <a:rPr lang="hu-HU" dirty="0">
                <a:solidFill>
                  <a:schemeClr val="tx2"/>
                </a:solidFill>
              </a:rPr>
              <a:t> </a:t>
            </a:r>
            <a:r>
              <a:rPr lang="hu-HU" dirty="0" err="1">
                <a:solidFill>
                  <a:schemeClr val="tx2"/>
                </a:solidFill>
              </a:rPr>
              <a:t>network</a:t>
            </a:r>
            <a:endParaRPr lang="hu-HU" dirty="0">
              <a:solidFill>
                <a:schemeClr val="tx2"/>
              </a:solidFill>
            </a:endParaRPr>
          </a:p>
          <a:p>
            <a:r>
              <a:rPr lang="hu-HU" dirty="0" err="1">
                <a:solidFill>
                  <a:schemeClr val="tx2"/>
                </a:solidFill>
              </a:rPr>
              <a:t>RAdam</a:t>
            </a:r>
            <a:endParaRPr lang="hu-HU" dirty="0">
              <a:solidFill>
                <a:schemeClr val="tx2"/>
              </a:solidFill>
            </a:endParaRPr>
          </a:p>
          <a:p>
            <a:endParaRPr lang="hu-HU" dirty="0">
              <a:solidFill>
                <a:schemeClr val="tx2"/>
              </a:solidFill>
            </a:endParaRPr>
          </a:p>
          <a:p>
            <a:endParaRPr lang="hu-HU" dirty="0">
              <a:solidFill>
                <a:schemeClr val="tx2"/>
              </a:solidFill>
            </a:endParaRPr>
          </a:p>
          <a:p>
            <a:endParaRPr lang="hu-HU" dirty="0">
              <a:solidFill>
                <a:schemeClr val="tx2"/>
              </a:solidFill>
            </a:endParaRPr>
          </a:p>
          <a:p>
            <a:endParaRPr lang="hu-HU" dirty="0">
              <a:solidFill>
                <a:schemeClr val="tx2"/>
              </a:solidFill>
            </a:endParaRPr>
          </a:p>
        </p:txBody>
      </p:sp>
      <p:sp>
        <p:nvSpPr>
          <p:cNvPr id="7" name="Cím 1">
            <a:extLst>
              <a:ext uri="{FF2B5EF4-FFF2-40B4-BE49-F238E27FC236}">
                <a16:creationId xmlns:a16="http://schemas.microsoft.com/office/drawing/2014/main" id="{3F977857-0E9D-4832-BDD4-059D7DB411D1}"/>
              </a:ext>
            </a:extLst>
          </p:cNvPr>
          <p:cNvSpPr txBox="1">
            <a:spLocks/>
          </p:cNvSpPr>
          <p:nvPr/>
        </p:nvSpPr>
        <p:spPr>
          <a:xfrm>
            <a:off x="643466" y="804334"/>
            <a:ext cx="3905455" cy="52493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u-HU" cap="none" dirty="0">
                <a:solidFill>
                  <a:srgbClr val="FFFFFF"/>
                </a:solidFill>
              </a:rPr>
              <a:t>Architektúra</a:t>
            </a:r>
          </a:p>
        </p:txBody>
      </p:sp>
      <p:pic>
        <p:nvPicPr>
          <p:cNvPr id="6" name="Hang 5">
            <a:hlinkClick r:id="" action="ppaction://media"/>
            <a:extLst>
              <a:ext uri="{FF2B5EF4-FFF2-40B4-BE49-F238E27FC236}">
                <a16:creationId xmlns:a16="http://schemas.microsoft.com/office/drawing/2014/main" id="{11CC3086-F673-4F00-80C7-EB35EDCB810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428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114782"/>
    </mc:Choice>
    <mc:Fallback>
      <p:transition spd="slow" advTm="1147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32">
            <a:extLst>
              <a:ext uri="{FF2B5EF4-FFF2-40B4-BE49-F238E27FC236}">
                <a16:creationId xmlns:a16="http://schemas.microsoft.com/office/drawing/2014/main" id="{95DD5BC2-A8E7-4CAD-955A-3807355EC9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42" name="Rectangle 34">
            <a:extLst>
              <a:ext uri="{FF2B5EF4-FFF2-40B4-BE49-F238E27FC236}">
                <a16:creationId xmlns:a16="http://schemas.microsoft.com/office/drawing/2014/main" id="{7B40B49E-0AAE-4F83-8B0A-EB7C41036C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ounded Rectangle 11">
            <a:extLst>
              <a:ext uri="{FF2B5EF4-FFF2-40B4-BE49-F238E27FC236}">
                <a16:creationId xmlns:a16="http://schemas.microsoft.com/office/drawing/2014/main" id="{52009DA8-640E-4004-AA63-72884752D8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03" y="643464"/>
            <a:ext cx="10905195" cy="5571072"/>
          </a:xfrm>
          <a:prstGeom prst="roundRect">
            <a:avLst>
              <a:gd name="adj" fmla="val 2403"/>
            </a:avLst>
          </a:prstGeom>
          <a:solidFill>
            <a:srgbClr val="FFFFFF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Ábra 3">
            <a:extLst>
              <a:ext uri="{FF2B5EF4-FFF2-40B4-BE49-F238E27FC236}">
                <a16:creationId xmlns:a16="http://schemas.microsoft.com/office/drawing/2014/main" id="{4288BAF1-2DED-4C03-838B-CF61096EA7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01041" y="1869380"/>
            <a:ext cx="10389917" cy="3119239"/>
          </a:xfrm>
          <a:prstGeom prst="rect">
            <a:avLst/>
          </a:prstGeom>
          <a:ln w="31750" cap="sq">
            <a:noFill/>
            <a:miter lim="800000"/>
          </a:ln>
        </p:spPr>
      </p:pic>
      <p:pic>
        <p:nvPicPr>
          <p:cNvPr id="5" name="Hang 4">
            <a:hlinkClick r:id="" action="ppaction://media"/>
            <a:extLst>
              <a:ext uri="{FF2B5EF4-FFF2-40B4-BE49-F238E27FC236}">
                <a16:creationId xmlns:a16="http://schemas.microsoft.com/office/drawing/2014/main" id="{C191359A-D1DB-4451-B495-3315DE29057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0978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7201"/>
    </mc:Choice>
    <mc:Fallback>
      <p:transition spd="slow" advTm="1172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19E301E5-1206-47D0-9CDF-72583D7390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FA31FBE-7948-4384-B68A-75DEFDC495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Kép 2" descr="A képen fű látható&#10;&#10;Automatikusan generált leírás">
            <a:extLst>
              <a:ext uri="{FF2B5EF4-FFF2-40B4-BE49-F238E27FC236}">
                <a16:creationId xmlns:a16="http://schemas.microsoft.com/office/drawing/2014/main" id="{9E7C7F55-B69E-45CC-B640-35E73BECEE5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8" r="29695" b="1"/>
          <a:stretch/>
        </p:blipFill>
        <p:spPr>
          <a:xfrm>
            <a:off x="641276" y="643467"/>
            <a:ext cx="4013020" cy="2702558"/>
          </a:xfrm>
          <a:prstGeom prst="rect">
            <a:avLst/>
          </a:prstGeom>
        </p:spPr>
      </p:pic>
      <p:pic>
        <p:nvPicPr>
          <p:cNvPr id="9" name="Kép 8" descr="A képen fű, zöld, számítógép, laptop látható&#10;&#10;Automatikusan generált leírás">
            <a:extLst>
              <a:ext uri="{FF2B5EF4-FFF2-40B4-BE49-F238E27FC236}">
                <a16:creationId xmlns:a16="http://schemas.microsoft.com/office/drawing/2014/main" id="{BD9EC20D-41AA-46E7-863D-D2189E5BFBB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41" r="-1" b="-1"/>
          <a:stretch/>
        </p:blipFill>
        <p:spPr>
          <a:xfrm>
            <a:off x="643467" y="3509433"/>
            <a:ext cx="4010830" cy="2705099"/>
          </a:xfrm>
          <a:prstGeom prst="rect">
            <a:avLst/>
          </a:prstGeom>
        </p:spPr>
      </p:pic>
      <p:pic>
        <p:nvPicPr>
          <p:cNvPr id="6" name="Kép 5" descr="A képen fű, játék, számítógép látható&#10;&#10;Automatikusan generált leírás">
            <a:extLst>
              <a:ext uri="{FF2B5EF4-FFF2-40B4-BE49-F238E27FC236}">
                <a16:creationId xmlns:a16="http://schemas.microsoft.com/office/drawing/2014/main" id="{9108EB7E-7D13-4C21-99B2-A14E83A4339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82"/>
          <a:stretch/>
        </p:blipFill>
        <p:spPr>
          <a:xfrm>
            <a:off x="4812633" y="643467"/>
            <a:ext cx="6735900" cy="5571066"/>
          </a:xfrm>
          <a:prstGeom prst="rect">
            <a:avLst/>
          </a:prstGeom>
        </p:spPr>
      </p:pic>
      <p:pic>
        <p:nvPicPr>
          <p:cNvPr id="7" name="Hang 6">
            <a:hlinkClick r:id="" action="ppaction://media"/>
            <a:extLst>
              <a:ext uri="{FF2B5EF4-FFF2-40B4-BE49-F238E27FC236}">
                <a16:creationId xmlns:a16="http://schemas.microsoft.com/office/drawing/2014/main" id="{774903F0-60A8-4614-BA4F-B0D7A78E22E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4976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2587"/>
    </mc:Choice>
    <mc:Fallback>
      <p:transition spd="slow" advTm="1325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95DD5BC2-A8E7-4CAD-955A-3807355EC9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7B40B49E-0AAE-4F83-8B0A-EB7C41036C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11">
            <a:extLst>
              <a:ext uri="{FF2B5EF4-FFF2-40B4-BE49-F238E27FC236}">
                <a16:creationId xmlns:a16="http://schemas.microsoft.com/office/drawing/2014/main" id="{52009DA8-640E-4004-AA63-72884752D8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03" y="643464"/>
            <a:ext cx="10905195" cy="5571072"/>
          </a:xfrm>
          <a:prstGeom prst="roundRect">
            <a:avLst>
              <a:gd name="adj" fmla="val 2403"/>
            </a:avLst>
          </a:prstGeom>
          <a:solidFill>
            <a:srgbClr val="FFFFFF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Ábra 2">
            <a:extLst>
              <a:ext uri="{FF2B5EF4-FFF2-40B4-BE49-F238E27FC236}">
                <a16:creationId xmlns:a16="http://schemas.microsoft.com/office/drawing/2014/main" id="{306A6CA8-8338-458D-A4E7-179B7CAF53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2209" y="835281"/>
            <a:ext cx="6048955" cy="5187437"/>
          </a:xfrm>
          <a:prstGeom prst="rect">
            <a:avLst/>
          </a:prstGeom>
        </p:spPr>
      </p:pic>
      <p:pic>
        <p:nvPicPr>
          <p:cNvPr id="5" name="Ábra 4">
            <a:extLst>
              <a:ext uri="{FF2B5EF4-FFF2-40B4-BE49-F238E27FC236}">
                <a16:creationId xmlns:a16="http://schemas.microsoft.com/office/drawing/2014/main" id="{0794467A-54B9-420D-B157-6815ADD4E5B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749118" y="4536997"/>
            <a:ext cx="4490673" cy="1118367"/>
          </a:xfrm>
          <a:prstGeom prst="rect">
            <a:avLst/>
          </a:prstGeom>
        </p:spPr>
      </p:pic>
      <p:pic>
        <p:nvPicPr>
          <p:cNvPr id="2" name="Hang 1">
            <a:hlinkClick r:id="" action="ppaction://media"/>
            <a:extLst>
              <a:ext uri="{FF2B5EF4-FFF2-40B4-BE49-F238E27FC236}">
                <a16:creationId xmlns:a16="http://schemas.microsoft.com/office/drawing/2014/main" id="{8EA794B9-26F9-4984-AED8-E0645F94898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8163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1018"/>
    </mc:Choice>
    <mc:Fallback>
      <p:transition spd="slow" advTm="810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ounded Rectangle 14">
            <a:extLst>
              <a:ext uri="{FF2B5EF4-FFF2-40B4-BE49-F238E27FC236}">
                <a16:creationId xmlns:a16="http://schemas.microsoft.com/office/drawing/2014/main" id="{934B872D-6FE9-472A-9E92-342E41DA7C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6008" y="0"/>
            <a:ext cx="7555992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88DEBA6-2ED2-4FED-8AAB-2F855348DD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36008" cy="6858000"/>
          </a:xfrm>
          <a:prstGeom prst="rect">
            <a:avLst/>
          </a:prstGeom>
          <a:ln>
            <a:noFill/>
          </a:ln>
          <a:effectLst>
            <a:outerShdw blurRad="635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A79062D-5825-422A-AB4B-866D2D0F08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69222"/>
          <a:stretch/>
        </p:blipFill>
        <p:spPr>
          <a:xfrm>
            <a:off x="-1" y="4667250"/>
            <a:ext cx="4629151" cy="2190750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D76BD4D6-FAE5-40AF-B44B-BB3DFAB112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804334"/>
            <a:ext cx="3905455" cy="5249333"/>
          </a:xfrm>
        </p:spPr>
        <p:txBody>
          <a:bodyPr>
            <a:normAutofit/>
          </a:bodyPr>
          <a:lstStyle/>
          <a:p>
            <a:r>
              <a:rPr lang="hu-HU" cap="none" dirty="0">
                <a:solidFill>
                  <a:srgbClr val="FFFFFF"/>
                </a:solidFill>
              </a:rPr>
              <a:t>A2C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964B4568-1CB5-4F15-B39A-1CC6392C4A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4722" y="804334"/>
            <a:ext cx="6271477" cy="5249333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endParaRPr lang="hu-HU" dirty="0">
              <a:solidFill>
                <a:schemeClr val="tx2"/>
              </a:solidFill>
            </a:endParaRPr>
          </a:p>
          <a:p>
            <a:r>
              <a:rPr lang="hu-HU" dirty="0">
                <a:solidFill>
                  <a:schemeClr val="tx2"/>
                </a:solidFill>
              </a:rPr>
              <a:t>Policy </a:t>
            </a:r>
            <a:r>
              <a:rPr lang="hu-HU" dirty="0" err="1">
                <a:solidFill>
                  <a:schemeClr val="tx2"/>
                </a:solidFill>
              </a:rPr>
              <a:t>gradient</a:t>
            </a:r>
            <a:r>
              <a:rPr lang="hu-HU" dirty="0">
                <a:solidFill>
                  <a:schemeClr val="tx2"/>
                </a:solidFill>
              </a:rPr>
              <a:t> </a:t>
            </a:r>
            <a:r>
              <a:rPr lang="hu-HU" dirty="0" err="1">
                <a:solidFill>
                  <a:schemeClr val="tx2"/>
                </a:solidFill>
              </a:rPr>
              <a:t>method</a:t>
            </a:r>
            <a:endParaRPr lang="hu-HU" dirty="0">
              <a:solidFill>
                <a:schemeClr val="tx2"/>
              </a:solidFill>
            </a:endParaRPr>
          </a:p>
          <a:p>
            <a:r>
              <a:rPr lang="hu-HU" dirty="0" err="1">
                <a:solidFill>
                  <a:schemeClr val="tx2"/>
                </a:solidFill>
              </a:rPr>
              <a:t>Advantage</a:t>
            </a:r>
            <a:r>
              <a:rPr lang="hu-HU" dirty="0">
                <a:solidFill>
                  <a:schemeClr val="tx2"/>
                </a:solidFill>
              </a:rPr>
              <a:t> </a:t>
            </a:r>
            <a:r>
              <a:rPr lang="hu-HU" dirty="0" err="1">
                <a:solidFill>
                  <a:schemeClr val="tx2"/>
                </a:solidFill>
              </a:rPr>
              <a:t>function</a:t>
            </a:r>
            <a:endParaRPr lang="hu-HU" dirty="0">
              <a:solidFill>
                <a:schemeClr val="tx2"/>
              </a:solidFill>
            </a:endParaRPr>
          </a:p>
          <a:p>
            <a:r>
              <a:rPr lang="hu-HU" dirty="0" err="1">
                <a:solidFill>
                  <a:schemeClr val="tx2"/>
                </a:solidFill>
              </a:rPr>
              <a:t>Two-headed</a:t>
            </a:r>
            <a:r>
              <a:rPr lang="hu-HU" dirty="0">
                <a:solidFill>
                  <a:schemeClr val="tx2"/>
                </a:solidFill>
              </a:rPr>
              <a:t> </a:t>
            </a:r>
            <a:r>
              <a:rPr lang="hu-HU" dirty="0" err="1">
                <a:solidFill>
                  <a:schemeClr val="tx2"/>
                </a:solidFill>
              </a:rPr>
              <a:t>neural</a:t>
            </a:r>
            <a:r>
              <a:rPr lang="hu-HU" dirty="0">
                <a:solidFill>
                  <a:schemeClr val="tx2"/>
                </a:solidFill>
              </a:rPr>
              <a:t> </a:t>
            </a:r>
            <a:r>
              <a:rPr lang="hu-HU" dirty="0" err="1">
                <a:solidFill>
                  <a:schemeClr val="tx2"/>
                </a:solidFill>
              </a:rPr>
              <a:t>network</a:t>
            </a:r>
            <a:endParaRPr lang="hu-HU" dirty="0">
              <a:solidFill>
                <a:schemeClr val="tx2"/>
              </a:solidFill>
            </a:endParaRPr>
          </a:p>
        </p:txBody>
      </p:sp>
      <p:pic>
        <p:nvPicPr>
          <p:cNvPr id="5" name="Ábra 4">
            <a:extLst>
              <a:ext uri="{FF2B5EF4-FFF2-40B4-BE49-F238E27FC236}">
                <a16:creationId xmlns:a16="http://schemas.microsoft.com/office/drawing/2014/main" id="{AC77AEDE-AFB5-4E82-A2E4-80B8D4E4A5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79474" y="175491"/>
            <a:ext cx="6831919" cy="2299854"/>
          </a:xfrm>
          <a:prstGeom prst="rect">
            <a:avLst/>
          </a:prstGeom>
        </p:spPr>
      </p:pic>
      <p:pic>
        <p:nvPicPr>
          <p:cNvPr id="6" name="Hang 5">
            <a:hlinkClick r:id="" action="ppaction://media"/>
            <a:extLst>
              <a:ext uri="{FF2B5EF4-FFF2-40B4-BE49-F238E27FC236}">
                <a16:creationId xmlns:a16="http://schemas.microsoft.com/office/drawing/2014/main" id="{C0084704-72BF-4E66-B593-E2B300504BC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400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120123"/>
    </mc:Choice>
    <mc:Fallback>
      <p:transition spd="slow" advTm="1201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ounded Rectangle 14">
            <a:extLst>
              <a:ext uri="{FF2B5EF4-FFF2-40B4-BE49-F238E27FC236}">
                <a16:creationId xmlns:a16="http://schemas.microsoft.com/office/drawing/2014/main" id="{934B872D-6FE9-472A-9E92-342E41DA7C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6008" y="0"/>
            <a:ext cx="7555992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88DEBA6-2ED2-4FED-8AAB-2F855348DD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36008" cy="6858000"/>
          </a:xfrm>
          <a:prstGeom prst="rect">
            <a:avLst/>
          </a:prstGeom>
          <a:ln>
            <a:noFill/>
          </a:ln>
          <a:effectLst>
            <a:outerShdw blurRad="635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A79062D-5825-422A-AB4B-866D2D0F08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69222"/>
          <a:stretch/>
        </p:blipFill>
        <p:spPr>
          <a:xfrm>
            <a:off x="-1" y="4667250"/>
            <a:ext cx="4629151" cy="2190750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D76BD4D6-FAE5-40AF-B44B-BB3DFAB112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804334"/>
            <a:ext cx="3905455" cy="5249333"/>
          </a:xfrm>
        </p:spPr>
        <p:txBody>
          <a:bodyPr>
            <a:normAutofit/>
          </a:bodyPr>
          <a:lstStyle/>
          <a:p>
            <a:r>
              <a:rPr lang="hu-HU" cap="none" dirty="0" err="1">
                <a:solidFill>
                  <a:srgbClr val="FFFFFF"/>
                </a:solidFill>
              </a:rPr>
              <a:t>RAdam</a:t>
            </a:r>
            <a:endParaRPr lang="hu-HU" cap="none" dirty="0">
              <a:solidFill>
                <a:srgbClr val="FFFFFF"/>
              </a:solidFill>
            </a:endParaRP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964B4568-1CB5-4F15-B39A-1CC6392C4A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4722" y="804334"/>
            <a:ext cx="6271477" cy="5249333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endParaRPr lang="hu-HU" dirty="0">
              <a:solidFill>
                <a:schemeClr val="tx2"/>
              </a:solidFill>
            </a:endParaRPr>
          </a:p>
          <a:p>
            <a:r>
              <a:rPr lang="hu-HU" dirty="0" err="1">
                <a:solidFill>
                  <a:schemeClr val="tx2"/>
                </a:solidFill>
              </a:rPr>
              <a:t>Rectified</a:t>
            </a:r>
            <a:r>
              <a:rPr lang="hu-HU" dirty="0">
                <a:solidFill>
                  <a:schemeClr val="tx2"/>
                </a:solidFill>
              </a:rPr>
              <a:t> Adam</a:t>
            </a:r>
          </a:p>
          <a:p>
            <a:r>
              <a:rPr lang="hu-HU" dirty="0" err="1">
                <a:solidFill>
                  <a:schemeClr val="tx2"/>
                </a:solidFill>
              </a:rPr>
              <a:t>Large</a:t>
            </a:r>
            <a:r>
              <a:rPr lang="hu-HU" dirty="0">
                <a:solidFill>
                  <a:schemeClr val="tx2"/>
                </a:solidFill>
              </a:rPr>
              <a:t> </a:t>
            </a:r>
            <a:r>
              <a:rPr lang="hu-HU" dirty="0" err="1">
                <a:solidFill>
                  <a:schemeClr val="tx2"/>
                </a:solidFill>
              </a:rPr>
              <a:t>Variance</a:t>
            </a:r>
            <a:endParaRPr lang="hu-HU" dirty="0">
              <a:solidFill>
                <a:schemeClr val="tx2"/>
              </a:solidFill>
            </a:endParaRPr>
          </a:p>
          <a:p>
            <a:r>
              <a:rPr lang="hu-HU" dirty="0" err="1">
                <a:solidFill>
                  <a:schemeClr val="tx2"/>
                </a:solidFill>
              </a:rPr>
              <a:t>Other</a:t>
            </a:r>
            <a:r>
              <a:rPr lang="hu-HU" dirty="0">
                <a:solidFill>
                  <a:schemeClr val="tx2"/>
                </a:solidFill>
              </a:rPr>
              <a:t> </a:t>
            </a:r>
            <a:r>
              <a:rPr lang="hu-HU" dirty="0" err="1">
                <a:solidFill>
                  <a:schemeClr val="tx2"/>
                </a:solidFill>
              </a:rPr>
              <a:t>solutions</a:t>
            </a:r>
            <a:r>
              <a:rPr lang="hu-HU" dirty="0">
                <a:solidFill>
                  <a:schemeClr val="tx2"/>
                </a:solidFill>
              </a:rPr>
              <a:t>(</a:t>
            </a:r>
            <a:r>
              <a:rPr lang="hu-HU" dirty="0" err="1">
                <a:solidFill>
                  <a:schemeClr val="tx2"/>
                </a:solidFill>
              </a:rPr>
              <a:t>AdamW</a:t>
            </a:r>
            <a:r>
              <a:rPr lang="hu-HU" dirty="0">
                <a:solidFill>
                  <a:schemeClr val="tx2"/>
                </a:solidFill>
              </a:rPr>
              <a:t>)</a:t>
            </a:r>
          </a:p>
        </p:txBody>
      </p:sp>
      <p:pic>
        <p:nvPicPr>
          <p:cNvPr id="4" name="Hang 3">
            <a:hlinkClick r:id="" action="ppaction://media"/>
            <a:extLst>
              <a:ext uri="{FF2B5EF4-FFF2-40B4-BE49-F238E27FC236}">
                <a16:creationId xmlns:a16="http://schemas.microsoft.com/office/drawing/2014/main" id="{23374C5B-3F60-42B6-83A4-0FB3E44D58B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8892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75678"/>
    </mc:Choice>
    <mc:Fallback>
      <p:transition spd="slow" advTm="756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ounded Rectangle 14">
            <a:extLst>
              <a:ext uri="{FF2B5EF4-FFF2-40B4-BE49-F238E27FC236}">
                <a16:creationId xmlns:a16="http://schemas.microsoft.com/office/drawing/2014/main" id="{934B872D-6FE9-472A-9E92-342E41DA7C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6008" y="0"/>
            <a:ext cx="7555992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88DEBA6-2ED2-4FED-8AAB-2F855348DD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36008" cy="6858000"/>
          </a:xfrm>
          <a:prstGeom prst="rect">
            <a:avLst/>
          </a:prstGeom>
          <a:ln>
            <a:noFill/>
          </a:ln>
          <a:effectLst>
            <a:outerShdw blurRad="635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A79062D-5825-422A-AB4B-866D2D0F08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69222"/>
          <a:stretch/>
        </p:blipFill>
        <p:spPr>
          <a:xfrm>
            <a:off x="-1" y="4667250"/>
            <a:ext cx="4629151" cy="2190750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D76BD4D6-FAE5-40AF-B44B-BB3DFAB112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942" y="804334"/>
            <a:ext cx="4225771" cy="5249333"/>
          </a:xfrm>
        </p:spPr>
        <p:txBody>
          <a:bodyPr>
            <a:normAutofit/>
          </a:bodyPr>
          <a:lstStyle/>
          <a:p>
            <a:r>
              <a:rPr lang="hu-HU" sz="4400" cap="none" dirty="0">
                <a:solidFill>
                  <a:srgbClr val="FFFFFF"/>
                </a:solidFill>
              </a:rPr>
              <a:t>Célok</a:t>
            </a:r>
            <a:br>
              <a:rPr lang="hu-HU" sz="4400" cap="none" dirty="0">
                <a:solidFill>
                  <a:srgbClr val="FFFFFF"/>
                </a:solidFill>
              </a:rPr>
            </a:br>
            <a:r>
              <a:rPr lang="hu-HU" sz="4400" cap="none" dirty="0">
                <a:solidFill>
                  <a:srgbClr val="FFFFFF"/>
                </a:solidFill>
              </a:rPr>
              <a:t>a</a:t>
            </a:r>
            <a:br>
              <a:rPr lang="hu-HU" sz="4400" cap="none" dirty="0">
                <a:solidFill>
                  <a:srgbClr val="FFFFFF"/>
                </a:solidFill>
              </a:rPr>
            </a:br>
            <a:r>
              <a:rPr lang="hu-HU" sz="4400" cap="none" dirty="0">
                <a:solidFill>
                  <a:srgbClr val="FFFFFF"/>
                </a:solidFill>
              </a:rPr>
              <a:t>jövőben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964B4568-1CB5-4F15-B39A-1CC6392C4A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4722" y="804334"/>
            <a:ext cx="6271477" cy="5249333"/>
          </a:xfrm>
        </p:spPr>
        <p:txBody>
          <a:bodyPr anchor="ctr">
            <a:normAutofit/>
          </a:bodyPr>
          <a:lstStyle/>
          <a:p>
            <a:r>
              <a:rPr lang="hu-HU" dirty="0">
                <a:solidFill>
                  <a:schemeClr val="tx2"/>
                </a:solidFill>
              </a:rPr>
              <a:t>Környezet </a:t>
            </a:r>
            <a:r>
              <a:rPr lang="hu-HU" dirty="0" err="1">
                <a:solidFill>
                  <a:schemeClr val="tx2"/>
                </a:solidFill>
              </a:rPr>
              <a:t>testreszabása</a:t>
            </a:r>
            <a:endParaRPr lang="hu-HU" dirty="0">
              <a:solidFill>
                <a:schemeClr val="tx2"/>
              </a:solidFill>
            </a:endParaRPr>
          </a:p>
          <a:p>
            <a:r>
              <a:rPr lang="hu-HU" dirty="0">
                <a:solidFill>
                  <a:schemeClr val="tx2"/>
                </a:solidFill>
              </a:rPr>
              <a:t>Architektúra fejlesztése, finomítása</a:t>
            </a:r>
          </a:p>
        </p:txBody>
      </p:sp>
      <p:pic>
        <p:nvPicPr>
          <p:cNvPr id="4" name="Hang 3">
            <a:hlinkClick r:id="" action="ppaction://media"/>
            <a:extLst>
              <a:ext uri="{FF2B5EF4-FFF2-40B4-BE49-F238E27FC236}">
                <a16:creationId xmlns:a16="http://schemas.microsoft.com/office/drawing/2014/main" id="{70F3EFAE-2A7E-4FCB-A28C-592966D44A6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84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56570"/>
    </mc:Choice>
    <mc:Fallback>
      <p:transition spd="slow" advTm="565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3000"/>
                <a:shade val="98000"/>
                <a:satMod val="150000"/>
                <a:lumMod val="102000"/>
              </a:schemeClr>
            </a:gs>
            <a:gs pos="50000">
              <a:schemeClr val="bg2">
                <a:tint val="98000"/>
                <a:shade val="90000"/>
                <a:satMod val="130000"/>
                <a:lumMod val="103000"/>
              </a:schemeClr>
            </a:gs>
            <a:gs pos="100000">
              <a:schemeClr val="bg2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3">
            <a:extLst>
              <a:ext uri="{FF2B5EF4-FFF2-40B4-BE49-F238E27FC236}">
                <a16:creationId xmlns:a16="http://schemas.microsoft.com/office/drawing/2014/main" id="{8E7F4EF6-2454-4D2F-B971-DA0B45A7F4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hu-HU" sz="4400" dirty="0"/>
              <a:t>Köszönöm a figyelmet!</a:t>
            </a:r>
          </a:p>
        </p:txBody>
      </p:sp>
      <p:pic>
        <p:nvPicPr>
          <p:cNvPr id="2" name="Hang 1">
            <a:hlinkClick r:id="" action="ppaction://media"/>
            <a:extLst>
              <a:ext uri="{FF2B5EF4-FFF2-40B4-BE49-F238E27FC236}">
                <a16:creationId xmlns:a16="http://schemas.microsoft.com/office/drawing/2014/main" id="{BE69C764-C165-42B7-A170-E5466FC5EEA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8436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2916"/>
    </mc:Choice>
    <mc:Fallback>
      <p:transition spd="slow" advTm="29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Kondenzcsík">
  <a:themeElements>
    <a:clrScheme name="Kondenzcsík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01D17D"/>
      </a:accent1>
      <a:accent2>
        <a:srgbClr val="84C72A"/>
      </a:accent2>
      <a:accent3>
        <a:srgbClr val="E1D126"/>
      </a:accent3>
      <a:accent4>
        <a:srgbClr val="E29932"/>
      </a:accent4>
      <a:accent5>
        <a:srgbClr val="E56526"/>
      </a:accent5>
      <a:accent6>
        <a:srgbClr val="D63731"/>
      </a:accent6>
      <a:hlink>
        <a:srgbClr val="35FA7F"/>
      </a:hlink>
      <a:folHlink>
        <a:srgbClr val="BAFC85"/>
      </a:folHlink>
    </a:clrScheme>
    <a:fontScheme name="Kondenzcsík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ondenzcsík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2B2A868B-6BC2-4B3E-98B9-1258F41035D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</TotalTime>
  <Words>67</Words>
  <Application>Microsoft Office PowerPoint</Application>
  <PresentationFormat>Szélesvásznú</PresentationFormat>
  <Paragraphs>32</Paragraphs>
  <Slides>9</Slides>
  <Notes>0</Notes>
  <HiddenSlides>0</HiddenSlides>
  <MMClips>9</MMClips>
  <ScaleCrop>false</ScaleCrop>
  <HeadingPairs>
    <vt:vector size="6" baseType="variant">
      <vt:variant>
        <vt:lpstr>Használt betűtípusok</vt:lpstr>
      </vt:variant>
      <vt:variant>
        <vt:i4>2</vt:i4>
      </vt:variant>
      <vt:variant>
        <vt:lpstr>Téma</vt:lpstr>
      </vt:variant>
      <vt:variant>
        <vt:i4>1</vt:i4>
      </vt:variant>
      <vt:variant>
        <vt:lpstr>Diacímek</vt:lpstr>
      </vt:variant>
      <vt:variant>
        <vt:i4>9</vt:i4>
      </vt:variant>
    </vt:vector>
  </HeadingPairs>
  <TitlesOfParts>
    <vt:vector size="12" baseType="lpstr">
      <vt:lpstr>Arial</vt:lpstr>
      <vt:lpstr>Century Gothic</vt:lpstr>
      <vt:lpstr>Kondenzcsík</vt:lpstr>
      <vt:lpstr>autonóm  jármű  fejlesztése</vt:lpstr>
      <vt:lpstr>PowerPoint-bemutató</vt:lpstr>
      <vt:lpstr>PowerPoint-bemutató</vt:lpstr>
      <vt:lpstr>PowerPoint-bemutató</vt:lpstr>
      <vt:lpstr>PowerPoint-bemutató</vt:lpstr>
      <vt:lpstr>A2C</vt:lpstr>
      <vt:lpstr>RAdam</vt:lpstr>
      <vt:lpstr>Célok a jövőben</vt:lpstr>
      <vt:lpstr>Köszönöm a figyelmet!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autonóm  jármű  fejlesztése</dc:title>
  <dc:creator>Krisztián Szilágyi</dc:creator>
  <cp:lastModifiedBy>Krisztián Szilágyi</cp:lastModifiedBy>
  <cp:revision>7</cp:revision>
  <dcterms:created xsi:type="dcterms:W3CDTF">2020-05-31T14:41:36Z</dcterms:created>
  <dcterms:modified xsi:type="dcterms:W3CDTF">2020-05-31T21:20:25Z</dcterms:modified>
</cp:coreProperties>
</file>